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ableStyles" Target="tableStyle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5355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4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9" y="3006899"/>
            <a:ext cx="5154295" cy="989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期待美好的未來</a:t>
            </a:r>
            <a:endParaRPr sz="3600">
              <a:latin typeface="標楷體"/>
              <a:cs typeface="標楷體"/>
            </a:endParaRPr>
          </a:p>
          <a:p>
            <a:pPr marL="24130">
              <a:lnSpc>
                <a:spcPts val="2870"/>
              </a:lnSpc>
              <a:spcBef>
                <a:spcPts val="1320"/>
              </a:spcBef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Looking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Forward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to a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Beautiful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Futu</a:t>
            </a:r>
            <a:r>
              <a:rPr sz="2400" b="1" spc="-50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43000" rIns="0" bIns="0" rtlCol="0">
            <a:spAutoFit/>
          </a:bodyPr>
          <a:lstStyle/>
          <a:p>
            <a:pPr marL="131191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第十二課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殘留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cánliú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4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residue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修改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xiūgǎi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92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amend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法規</a:t>
            </a:r>
            <a:endParaRPr sz="1480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fǎguī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54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laws and regulations, statutes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安養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ānyǎng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373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(N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car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fo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provid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nursin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car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al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people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河川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héchuān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324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river and stream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脫離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tuōlí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3654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be separate oneself from, break away from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背景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bèijǐng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09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background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領域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lǐngyù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961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area (of stud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etc.), (here) walk of life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竟然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jìngrán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828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unexpectedl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surprisingly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總統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zǒngtǒng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president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王安康</a:t>
            </a:r>
            <a:endParaRPr sz="1480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  <a:tabLst>
                <a:tab pos="24117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Wáng	ānkāng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7544" y="5745018"/>
            <a:ext cx="33223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6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ang</a:t>
            </a:r>
            <a:r>
              <a:rPr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Ankang, male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保障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bǎozhàng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6549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(N/V) security (e.g., job security), to guarantee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特權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tèquán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24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special privileges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把持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bǎchí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60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control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監督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jiāndū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61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oversee, monito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supervise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罷免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bàmiǎn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352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recall, remove from oﬃce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權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616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powe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authority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廉能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liánnéng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82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clean and capable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富足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fùzú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611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aﬄuent, abundant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在乎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zàihū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61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care about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52799" y="942851"/>
            <a:ext cx="6321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22752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生命</a:t>
            </a:r>
            <a:endParaRPr sz="14800">
              <a:latin typeface="標楷體"/>
              <a:cs typeface="標楷體"/>
            </a:endParaRPr>
          </a:p>
          <a:p>
            <a:pPr marR="2274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shēngmìng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33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life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73869" y="942851"/>
            <a:ext cx="73050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11004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張定能</a:t>
            </a:r>
            <a:endParaRPr sz="14800">
              <a:latin typeface="標楷體"/>
              <a:cs typeface="標楷體"/>
            </a:endParaRPr>
          </a:p>
          <a:p>
            <a:pPr marR="1100455" algn="ctr">
              <a:lnSpc>
                <a:spcPct val="100000"/>
              </a:lnSpc>
              <a:spcBef>
                <a:spcPts val="655"/>
              </a:spcBef>
              <a:tabLst>
                <a:tab pos="2564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Zhāng	Dìngnéng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761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Zhang Dingneng, male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財產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cáichǎn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34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propert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assets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義工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yìgōng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volunteer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選戰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xuǎnzhàn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30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(election) campaign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承諾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chéngnuò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49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(N/V) promise; to promise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帶領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dàilǐng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86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lead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力量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lìliàng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6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power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擺脫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bǎituō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00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rid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困境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kùnjìng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992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dire situation, straits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房地產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fángdìchǎn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661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real estate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2129498"/>
            <a:ext cx="7645400" cy="1270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990"/>
              </a:lnSpc>
            </a:pPr>
            <a:r>
              <a:rPr sz="10000" dirty="0">
                <a:solidFill>
                  <a:srgbClr val="231F20"/>
                </a:solidFill>
                <a:latin typeface="標楷體"/>
                <a:cs typeface="標楷體"/>
              </a:rPr>
              <a:t>小自…大至…</a:t>
            </a:r>
            <a:endParaRPr sz="10000">
              <a:latin typeface="標楷體"/>
              <a:cs typeface="標楷體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299" y="5486400"/>
            <a:ext cx="849102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from such trivialities to such major concerns 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自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from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(formal);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至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(formal))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8" y="3967923"/>
            <a:ext cx="801624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36294">
              <a:lnSpc>
                <a:spcPct val="100000"/>
              </a:lnSpc>
              <a:tabLst>
                <a:tab pos="2639695" algn="l"/>
                <a:tab pos="53060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	zì…dà	</a:t>
            </a:r>
            <a:r>
              <a:rPr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zhì</a:t>
            </a:r>
            <a:r>
              <a:rPr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…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I-38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美好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měihǎo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675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wonderful, beautiful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是否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shìfǒu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395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whether or not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I-40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照理說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954530" algn="l"/>
                <a:tab pos="2691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zhào	lǐ	shuō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4935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normally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政治人物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529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zhèngzhì	rénwù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1718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politicians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I-41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受苦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  <a:tabLst>
                <a:tab pos="1955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shòu	kǔ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467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suﬀering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富裕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fùyù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03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rich, aﬄuent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貪汙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tānwū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87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graft, to demand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腐敗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fǔbài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2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corruption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75991" y="942851"/>
            <a:ext cx="64668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066289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政爭</a:t>
            </a:r>
            <a:endParaRPr sz="14800">
              <a:latin typeface="標楷體"/>
              <a:cs typeface="標楷體"/>
            </a:endParaRPr>
          </a:p>
          <a:p>
            <a:pPr marR="20656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zhèngzhēng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05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political inﬁghting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停滯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tíngzhì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24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stagnate, stall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25997" y="942851"/>
            <a:ext cx="6416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1164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上升</a:t>
            </a:r>
            <a:endParaRPr sz="14800">
              <a:latin typeface="標楷體"/>
              <a:cs typeface="標楷體"/>
            </a:endParaRPr>
          </a:p>
          <a:p>
            <a:pPr marR="21164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shàngshēng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99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rise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當選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dāngxuǎn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74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be elected to an oﬃce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信心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xìnxīn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51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conﬁdence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遊民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yóumín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70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street people, the homeless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外界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wàijiè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134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outside world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悲慘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bēicǎn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579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miserable, tragic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日子</a:t>
            </a:r>
            <a:endParaRPr sz="14800">
              <a:latin typeface="標楷體"/>
              <a:cs typeface="標楷體"/>
            </a:endParaRPr>
          </a:p>
          <a:p>
            <a:pPr marR="24587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rìzi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days, life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如此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rúcǐ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7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such, so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巨大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jùdà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52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enormous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無能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wúnéng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58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incompetent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冷漠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lěngmò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6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apathetic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學者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xuézhě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231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scholars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無所謂</a:t>
            </a:r>
            <a:endParaRPr sz="14800">
              <a:latin typeface="標楷體"/>
              <a:cs typeface="標楷體"/>
            </a:endParaRPr>
          </a:p>
          <a:p>
            <a:pPr marR="13671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wúsuǒwèi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4139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(Vs) I don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t care; does not bother me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階層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jiēcéng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590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class hierarchy (in society)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自然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zìrán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2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naturally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阻止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zǔzhǐ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340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prevent, block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遙遠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yáoyuǎn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78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remote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無論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wúlùn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68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no matte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regardless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6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明明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míngmíng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833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clearl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obviously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骯髒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āngzāng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7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dirty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顧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901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care about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自身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zìshēn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0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one's own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政客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zhèngkè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335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politico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敏感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mǐngǎn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20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sensitive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縱容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zòngróng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07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condone, tolerate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使得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shǐde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83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make, to cause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53246" y="942851"/>
            <a:ext cx="63842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23387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工廠</a:t>
            </a:r>
            <a:endParaRPr sz="14800">
              <a:latin typeface="標楷體"/>
              <a:cs typeface="標楷體"/>
            </a:endParaRPr>
          </a:p>
          <a:p>
            <a:pPr marR="2338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gōngchǎng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42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factory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密集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mìjí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12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crowded with high density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遭受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zāoshòu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35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suﬀer from, be subjected 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困苦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kùnkǔ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52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distressed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老人年金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83299" y="5486400"/>
            <a:ext cx="855458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annuity payment for senior citizens (provided by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National Pension Program in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aiwan)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3967923"/>
            <a:ext cx="794956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0195">
              <a:lnSpc>
                <a:spcPct val="100000"/>
              </a:lnSpc>
              <a:tabLst>
                <a:tab pos="40741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lǎorén	</a:t>
            </a: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niánjīn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無家可歸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260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wújiā	kěguī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365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homeless, no home to go back to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以…為…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yǐ…wéi…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75031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taking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as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(formal)</a:t>
            </a:r>
            <a:endParaRPr sz="4800" baseline="1736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漠不關心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311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mòbù	guānxīn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1715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indiﬀerent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化學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huàxué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643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chemical, chemistry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發言權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2593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fāyán	quán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74409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right to speak, (here) a voice (in politics, etc.)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影響力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388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yǐngxiǎng	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515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inﬂuence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官商勾結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4139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guānshāng	gōujié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811910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collusion between politicians and business people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貧富懸殊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158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pínfù	xuánshū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67068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huge gap between the rich and the poor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息息相關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16516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xíxí	xiāngguān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592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inextricably related to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添加物</a:t>
            </a:r>
            <a:endParaRPr sz="1480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tiānjiāwù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590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additives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783</Words>
  <Application>Microsoft Office PowerPoint</Application>
  <PresentationFormat>如螢幕大小 (4:3)</PresentationFormat>
  <Paragraphs>338</Paragraphs>
  <Slides>84</Slides>
  <Notes>84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84</vt:i4>
      </vt:variant>
    </vt:vector>
  </HeadingPairs>
  <TitlesOfParts>
    <vt:vector size="90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第十二課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政治人物 zhèngzhì rénwù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無家可歸 wújiā kěguī</vt:lpstr>
      <vt:lpstr>以…為… yǐ…wéi…</vt:lpstr>
      <vt:lpstr>漠不關心 mòbù guānxīn</vt:lpstr>
      <vt:lpstr>PowerPoint 簡報</vt:lpstr>
      <vt:lpstr>PowerPoint 簡報</vt:lpstr>
      <vt:lpstr>官商勾結 guānshāng gōujié</vt:lpstr>
      <vt:lpstr>貧富懸殊 pínfù xuánshū</vt:lpstr>
      <vt:lpstr>息息相關 xíxí xiāngguān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第十二課</dc:title>
  <cp:lastModifiedBy>Windows 使用者</cp:lastModifiedBy>
  <cp:revision>2</cp:revision>
  <dcterms:created xsi:type="dcterms:W3CDTF">2017-05-22T09:27:37Z</dcterms:created>
  <dcterms:modified xsi:type="dcterms:W3CDTF">2017-05-22T07:20:55Z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