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  <p:sldId id="335" r:id="rId81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426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viewProps" Target="viewProps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61" Type="http://schemas.openxmlformats.org/officeDocument/2006/relationships/slide" Target="slides/slide60.xml"/><Relationship Id="rId8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42211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485040" y="4040102"/>
            <a:ext cx="8173918" cy="762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000" b="0" i="0">
                <a:solidFill>
                  <a:srgbClr val="075295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5/22/2017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5/22/2017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5/22/2017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5/22/2017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5/22/2017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800100" y="1824698"/>
            <a:ext cx="7543800" cy="1879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5/22/2017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5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5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5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5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5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5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5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5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5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5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5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5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5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5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5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5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5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5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5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5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4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5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4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5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1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5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4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4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 rot="21180000">
            <a:off x="669406" y="5134168"/>
            <a:ext cx="1014534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sz="5800" b="1" i="1" spc="630" dirty="0">
                <a:solidFill>
                  <a:srgbClr val="FFFFFF"/>
                </a:solidFill>
                <a:latin typeface="Yu Gothic UI Semibold"/>
                <a:cs typeface="Yu Gothic UI Semibold"/>
              </a:rPr>
              <a:t>4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87299" y="3006899"/>
            <a:ext cx="3683000" cy="457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315"/>
              </a:lnSpc>
            </a:pPr>
            <a:r>
              <a:rPr sz="3600" dirty="0">
                <a:solidFill>
                  <a:srgbClr val="231F20"/>
                </a:solidFill>
                <a:latin typeface="標楷體"/>
                <a:cs typeface="標楷體"/>
              </a:rPr>
              <a:t>眼睛、耳朵的饗宴</a:t>
            </a:r>
            <a:endParaRPr sz="3600">
              <a:latin typeface="標楷體"/>
              <a:cs typeface="標楷體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099299" y="3692041"/>
            <a:ext cx="3880485" cy="304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870"/>
              </a:lnSpc>
            </a:pP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A</a:t>
            </a:r>
            <a:r>
              <a:rPr sz="2400" b="1" spc="-13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spc="-15" dirty="0">
                <a:solidFill>
                  <a:srgbClr val="075295"/>
                </a:solidFill>
                <a:latin typeface="Times New Roman"/>
                <a:cs typeface="Times New Roman"/>
              </a:rPr>
              <a:t>Feast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spc="-15" dirty="0">
                <a:solidFill>
                  <a:srgbClr val="075295"/>
                </a:solidFill>
                <a:latin typeface="Times New Roman"/>
                <a:cs typeface="Times New Roman"/>
              </a:rPr>
              <a:t>for</a:t>
            </a:r>
            <a:r>
              <a:rPr sz="2400" b="1" spc="-4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the Eyes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and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Ears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099299" y="2354999"/>
            <a:ext cx="1168400" cy="381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600"/>
              </a:lnSpc>
            </a:pPr>
            <a:r>
              <a:rPr sz="3000" dirty="0">
                <a:solidFill>
                  <a:srgbClr val="31377D"/>
                </a:solidFill>
                <a:latin typeface="標楷體"/>
                <a:cs typeface="標楷體"/>
              </a:rPr>
              <a:t>第二課</a:t>
            </a:r>
            <a:endParaRPr sz="3000">
              <a:latin typeface="標楷體"/>
              <a:cs typeface="標楷體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578917" y="942851"/>
            <a:ext cx="620014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I-9</a:t>
            </a:r>
            <a:endParaRPr sz="3000">
              <a:latin typeface="Times New Roman"/>
              <a:cs typeface="Times New Roman"/>
            </a:endParaRPr>
          </a:p>
          <a:p>
            <a:pPr marR="220599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穿著</a:t>
            </a:r>
            <a:endParaRPr sz="14800">
              <a:latin typeface="標楷體"/>
              <a:cs typeface="標楷體"/>
            </a:endParaRPr>
          </a:p>
          <a:p>
            <a:pPr marR="220535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chuānzhuó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5265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attire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I-10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丟臉</a:t>
            </a:r>
            <a:endParaRPr sz="1480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diūliǎn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5144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(Vs-sep) to lose face, to be embarrassed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8744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>
              <a:latin typeface="Times New Roman"/>
              <a:cs typeface="Times New Roman"/>
            </a:endParaRPr>
          </a:p>
          <a:p>
            <a:pPr marR="239458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短褲</a:t>
            </a:r>
            <a:endParaRPr sz="14800">
              <a:latin typeface="標楷體"/>
              <a:cs typeface="標楷體"/>
            </a:endParaRPr>
          </a:p>
          <a:p>
            <a:pPr marR="23945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duǎnkù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66243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shorts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I-12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涼鞋</a:t>
            </a:r>
            <a:endParaRPr sz="1480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liángxié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8785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sandals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I-13</a:t>
            </a:r>
            <a:endParaRPr sz="3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擋</a:t>
            </a:r>
            <a:endParaRPr sz="14800">
              <a:latin typeface="標楷體"/>
              <a:cs typeface="標楷體"/>
            </a:endParaRPr>
          </a:p>
          <a:p>
            <a:pPr marL="635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dǎng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1231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block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8" y="942851"/>
            <a:ext cx="8491220" cy="55297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I-14</a:t>
            </a:r>
            <a:endParaRPr sz="3000" dirty="0">
              <a:latin typeface="Times New Roman"/>
              <a:cs typeface="Times New Roman"/>
            </a:endParaRPr>
          </a:p>
          <a:p>
            <a:pPr marR="10541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演出者</a:t>
            </a:r>
            <a:endParaRPr sz="14800" dirty="0">
              <a:latin typeface="標楷體"/>
              <a:cs typeface="標楷體"/>
            </a:endParaRPr>
          </a:p>
          <a:p>
            <a:pPr marR="10477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yǎnchūzhě</a:t>
            </a:r>
            <a:endParaRPr sz="7200" dirty="0">
              <a:latin typeface="Times New Roman"/>
              <a:cs typeface="Times New Roman"/>
            </a:endParaRPr>
          </a:p>
          <a:p>
            <a:pPr marL="12700"/>
            <a:endParaRPr lang="en-US" sz="3200" dirty="0" smtClean="0">
              <a:solidFill>
                <a:srgbClr val="231F20"/>
              </a:solidFill>
              <a:latin typeface="Times New Roman"/>
              <a:cs typeface="Times New Roman"/>
            </a:endParaRPr>
          </a:p>
          <a:p>
            <a:pPr marL="12700"/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N) performer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dirty="0" err="1" smtClean="0">
                <a:solidFill>
                  <a:srgbClr val="231F20"/>
                </a:solidFill>
                <a:latin typeface="標楷體"/>
                <a:cs typeface="標楷體"/>
              </a:rPr>
              <a:t>演出</a:t>
            </a:r>
            <a:r>
              <a:rPr sz="3200" spc="-800" dirty="0" smtClean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yǎnchū, to perform;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者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-</a:t>
            </a:r>
            <a:r>
              <a:rPr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zhě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lang="zh-TW" altLang="en-US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person)</a:t>
            </a:r>
            <a:endParaRPr lang="en-US" altLang="zh-TW" sz="3200" dirty="0" smtClean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I-15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尊重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zūnzhòng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311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(Vst) to respect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I-16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社交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shèjiāo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7457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socialization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I-17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免得</a:t>
            </a:r>
            <a:endParaRPr sz="14800">
              <a:latin typeface="標楷體"/>
              <a:cs typeface="標楷體"/>
            </a:endParaRPr>
          </a:p>
          <a:p>
            <a:pPr marR="24022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miǎnde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32003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(Conj) lest, so as not to, to avoid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350317" y="942851"/>
            <a:ext cx="652399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I-18</a:t>
            </a:r>
            <a:endParaRPr sz="3000">
              <a:latin typeface="Times New Roman"/>
              <a:cs typeface="Times New Roman"/>
            </a:endParaRPr>
          </a:p>
          <a:p>
            <a:pPr marR="2072639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中場</a:t>
            </a:r>
            <a:endParaRPr sz="14800">
              <a:latin typeface="標楷體"/>
              <a:cs typeface="標楷體"/>
            </a:endParaRPr>
          </a:p>
          <a:p>
            <a:pPr marR="20720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zhōngchǎng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2589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intermission, halftime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84899" y="942851"/>
            <a:ext cx="8294370" cy="52343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</a:t>
            </a:r>
            <a:endParaRPr sz="3000">
              <a:latin typeface="Times New Roman"/>
              <a:cs typeface="Times New Roman"/>
            </a:endParaRPr>
          </a:p>
          <a:p>
            <a:pPr marR="11176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李雲真</a:t>
            </a:r>
            <a:endParaRPr sz="14800">
              <a:latin typeface="標楷體"/>
              <a:cs typeface="標楷體"/>
            </a:endParaRPr>
          </a:p>
          <a:p>
            <a:pPr marR="11176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Lǐ</a:t>
            </a:r>
            <a:r>
              <a:rPr sz="7200" spc="-270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Yúnzhēn</a:t>
            </a:r>
            <a:endParaRPr sz="7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6234"/>
              </a:spcBef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Li</a:t>
            </a:r>
            <a:r>
              <a:rPr sz="3200" spc="-1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355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unzhen, female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I-19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準時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zhǔnshí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5859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to be punctual, on time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I-20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禮貌</a:t>
            </a:r>
            <a:endParaRPr sz="1480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lǐmào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681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courtesy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I-21</a:t>
            </a:r>
            <a:endParaRPr sz="300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或</a:t>
            </a:r>
            <a:endParaRPr sz="1480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huò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9825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(Conj) or (formal)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I-22</a:t>
            </a:r>
            <a:endParaRPr sz="300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熟</a:t>
            </a:r>
            <a:endParaRPr sz="14800">
              <a:latin typeface="標楷體"/>
              <a:cs typeface="標楷體"/>
            </a:endParaRPr>
          </a:p>
          <a:p>
            <a:pPr marR="3342004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shóu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79946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to be familiar with, to be close to somebody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I-23</a:t>
            </a:r>
            <a:endParaRPr sz="300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提</a:t>
            </a:r>
            <a:endParaRPr sz="1480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tí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0106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bring up, mention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I-24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咳嗽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késòu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907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1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i) to cough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I-25</a:t>
            </a:r>
            <a:endParaRPr sz="3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關</a:t>
            </a:r>
            <a:endParaRPr sz="14800">
              <a:latin typeface="標楷體"/>
              <a:cs typeface="標楷體"/>
            </a:endParaRPr>
          </a:p>
          <a:p>
            <a:pPr marL="635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guān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3750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close, shut oﬀ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I-26</a:t>
            </a:r>
            <a:endParaRPr sz="300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哇</a:t>
            </a:r>
            <a:endParaRPr sz="1480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wa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8930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(Ptc) yikes, oh no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I-27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水準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shuǐzhǔn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4043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class, cultural standard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I-28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手冊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shǒucè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96430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programme, manual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眼睛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yǎnjīng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2553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eye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I-29</a:t>
            </a:r>
            <a:endParaRPr sz="300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洗手間</a:t>
            </a:r>
            <a:endParaRPr sz="14800">
              <a:latin typeface="標楷體"/>
              <a:cs typeface="標楷體"/>
            </a:endParaRPr>
          </a:p>
          <a:p>
            <a:pPr marR="14617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xǐshǒujiān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7011670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restroom (</a:t>
            </a: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間</a:t>
            </a:r>
            <a:r>
              <a:rPr sz="3200" spc="-805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-jiān, part of </a:t>
            </a: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房</a:t>
            </a:r>
            <a:r>
              <a:rPr sz="3200" spc="-5" dirty="0">
                <a:solidFill>
                  <a:srgbClr val="231F20"/>
                </a:solidFill>
                <a:latin typeface="標楷體"/>
                <a:cs typeface="標楷體"/>
              </a:rPr>
              <a:t>間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room)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I-30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提醒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tíxǐng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606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remind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543547" y="942851"/>
            <a:ext cx="53308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I-31</a:t>
            </a:r>
            <a:endParaRPr sz="3000">
              <a:latin typeface="Times New Roman"/>
              <a:cs typeface="Times New Roman"/>
            </a:endParaRPr>
          </a:p>
          <a:p>
            <a:pPr marR="3265804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響</a:t>
            </a:r>
            <a:endParaRPr sz="14800">
              <a:latin typeface="標楷體"/>
              <a:cs typeface="標楷體"/>
            </a:endParaRPr>
          </a:p>
          <a:p>
            <a:pPr marR="32651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xiǎng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834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(Vp) to sound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I-32</a:t>
            </a:r>
            <a:endParaRPr sz="300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糟</a:t>
            </a:r>
            <a:endParaRPr sz="1480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zāo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748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awful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I-33</a:t>
            </a:r>
            <a:endParaRPr sz="300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噓</a:t>
            </a:r>
            <a:endParaRPr sz="1480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xū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9381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(Ptc) Shh, to hush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I-34</a:t>
            </a:r>
            <a:endParaRPr sz="300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看不成</a:t>
            </a:r>
            <a:endParaRPr sz="14800">
              <a:latin typeface="標楷體"/>
              <a:cs typeface="標楷體"/>
            </a:endParaRPr>
          </a:p>
          <a:p>
            <a:pPr marR="14617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kànbùchéng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18097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miss out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7750"/>
              </a:lnSpc>
            </a:pPr>
            <a:r>
              <a:rPr dirty="0"/>
              <a:t>聯絡感情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84899" y="3967923"/>
            <a:ext cx="805116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4460" algn="ctr">
              <a:lnSpc>
                <a:spcPct val="100000"/>
              </a:lnSpc>
              <a:tabLst>
                <a:tab pos="289306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liánluò	</a:t>
            </a: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gǎnqíng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213923" y="942851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I-35</a:t>
            </a:r>
            <a:endParaRPr sz="3000">
              <a:latin typeface="Times New Roman"/>
              <a:cs typeface="Times New Roman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81000" y="5461337"/>
            <a:ext cx="831875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>
              <a:lnSpc>
                <a:spcPts val="36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get to know each other better to strengthen ties</a:t>
            </a:r>
          </a:p>
          <a:p>
            <a:pPr marL="12700">
              <a:lnSpc>
                <a:spcPts val="36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with each other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I-36</a:t>
            </a:r>
            <a:endParaRPr sz="300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擤鼻涕</a:t>
            </a:r>
            <a:endParaRPr sz="14800">
              <a:latin typeface="標楷體"/>
              <a:cs typeface="標楷體"/>
            </a:endParaRPr>
          </a:p>
          <a:p>
            <a:pPr marR="1461135" algn="ctr">
              <a:lnSpc>
                <a:spcPct val="100000"/>
              </a:lnSpc>
              <a:spcBef>
                <a:spcPts val="655"/>
              </a:spcBef>
              <a:tabLst>
                <a:tab pos="18542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xǐng	bítì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3084830" cy="4445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to blow one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’</a:t>
            </a: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s nose</a:t>
            </a:r>
            <a:endParaRPr sz="4800" baseline="1736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467646" y="942851"/>
            <a:ext cx="537464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</a:t>
            </a:r>
            <a:endParaRPr sz="3000">
              <a:latin typeface="Times New Roman"/>
              <a:cs typeface="Times New Roman"/>
            </a:endParaRPr>
          </a:p>
          <a:p>
            <a:pPr marR="315785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場</a:t>
            </a:r>
            <a:endParaRPr sz="14800">
              <a:latin typeface="標楷體"/>
              <a:cs typeface="標楷體"/>
            </a:endParaRPr>
          </a:p>
          <a:p>
            <a:pPr marR="315785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chǎng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9385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(M) measure word for performances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強調</a:t>
            </a:r>
            <a:endParaRPr sz="14800">
              <a:latin typeface="標楷體"/>
              <a:cs typeface="標楷體"/>
            </a:endParaRPr>
          </a:p>
          <a:p>
            <a:pPr marR="23691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qiángdiào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1231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stress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耳朵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ěrduo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1874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ear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團體</a:t>
            </a:r>
            <a:endParaRPr sz="14800">
              <a:latin typeface="標楷體"/>
              <a:cs typeface="標楷體"/>
            </a:endParaRPr>
          </a:p>
          <a:p>
            <a:pPr marR="23691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tuántǐ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6395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group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千萬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qiānwàn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1521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by all means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II-5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鋼琴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gāngqín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5944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piano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024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II-6</a:t>
            </a:r>
            <a:endParaRPr sz="3000">
              <a:latin typeface="Times New Roman"/>
              <a:cs typeface="Times New Roman"/>
            </a:endParaRPr>
          </a:p>
          <a:p>
            <a:pPr marR="14300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小提琴</a:t>
            </a:r>
            <a:endParaRPr sz="14800">
              <a:latin typeface="標楷體"/>
              <a:cs typeface="標楷體"/>
            </a:endParaRPr>
          </a:p>
          <a:p>
            <a:pPr marR="14293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xiǎotíqín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64020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violin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II-7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古典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gǔdiǎn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263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classical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II-8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畫家</a:t>
            </a:r>
            <a:endParaRPr sz="14800">
              <a:latin typeface="標楷體"/>
              <a:cs typeface="標楷體"/>
            </a:endParaRPr>
          </a:p>
          <a:p>
            <a:pPr marR="23691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huàjiā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199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painter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228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II-9</a:t>
            </a:r>
            <a:endParaRPr sz="3000">
              <a:latin typeface="Times New Roman"/>
              <a:cs typeface="Times New Roman"/>
            </a:endParaRPr>
          </a:p>
          <a:p>
            <a:pPr marR="33096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畫</a:t>
            </a:r>
            <a:endParaRPr sz="14800">
              <a:latin typeface="標楷體"/>
              <a:cs typeface="標楷體"/>
            </a:endParaRPr>
          </a:p>
          <a:p>
            <a:pPr marR="33096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huà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87540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(V/N) to paint; painting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II-10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舞蹈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wǔdào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6389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dance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094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>
              <a:latin typeface="Times New Roman"/>
              <a:cs typeface="Times New Roman"/>
            </a:endParaRPr>
          </a:p>
          <a:p>
            <a:pPr marR="245808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文學</a:t>
            </a:r>
            <a:endParaRPr sz="14800">
              <a:latin typeface="標楷體"/>
              <a:cs typeface="標楷體"/>
            </a:endParaRPr>
          </a:p>
          <a:p>
            <a:pPr marR="24580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wénxué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583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literature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II-12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繪畫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huìhuà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8450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(act of) painting, drawing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饗宴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xiǎngyàn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4585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feast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II-13</a:t>
            </a:r>
            <a:endParaRPr sz="3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等</a:t>
            </a:r>
            <a:endParaRPr sz="14800">
              <a:latin typeface="標楷體"/>
              <a:cs typeface="標楷體"/>
            </a:endParaRPr>
          </a:p>
          <a:p>
            <a:pPr marL="635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děng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63727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(Ptc) etc., and so forth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II-14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寺廟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sìmiào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976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temple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554720" cy="55297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II-15</a:t>
            </a:r>
            <a:endParaRPr sz="3000" dirty="0">
              <a:latin typeface="Times New Roman"/>
              <a:cs typeface="Times New Roman"/>
            </a:endParaRPr>
          </a:p>
          <a:p>
            <a:pPr marR="16891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表現</a:t>
            </a:r>
            <a:endParaRPr sz="14800" dirty="0">
              <a:latin typeface="標楷體"/>
              <a:cs typeface="標楷體"/>
            </a:endParaRPr>
          </a:p>
          <a:p>
            <a:pPr marR="16827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biǎoxiàn</a:t>
            </a:r>
            <a:endParaRPr sz="7200" dirty="0">
              <a:latin typeface="Times New Roman"/>
              <a:cs typeface="Times New Roman"/>
            </a:endParaRPr>
          </a:p>
          <a:p>
            <a:pPr marL="12700"/>
            <a:endParaRPr lang="en-US" sz="3200" dirty="0" smtClean="0">
              <a:solidFill>
                <a:srgbClr val="231F20"/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12700"/>
            <a:r>
              <a:rPr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sz="3200" dirty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V/N) to manifest, express; manifestation</a:t>
            </a:r>
            <a:r>
              <a:rPr sz="3200" dirty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</a:t>
            </a:r>
            <a:r>
              <a:rPr lang="zh-TW" altLang="en-US" sz="3200" dirty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expression</a:t>
            </a:r>
            <a:r>
              <a:rPr lang="zh-TW" altLang="en-US" sz="3200" dirty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endParaRPr sz="3200" dirty="0">
              <a:solidFill>
                <a:srgbClr val="231F20"/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925017"/>
            <a:ext cx="176403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8" y="942851"/>
            <a:ext cx="8554720" cy="55297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II-16</a:t>
            </a:r>
            <a:endParaRPr sz="3000" dirty="0">
              <a:latin typeface="Times New Roman"/>
              <a:cs typeface="Times New Roman"/>
            </a:endParaRPr>
          </a:p>
          <a:p>
            <a:pPr marR="16891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之</a:t>
            </a:r>
            <a:endParaRPr sz="14800" dirty="0">
              <a:latin typeface="標楷體"/>
              <a:cs typeface="標楷體"/>
            </a:endParaRPr>
          </a:p>
          <a:p>
            <a:pPr marR="16827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zhī</a:t>
            </a:r>
            <a:endParaRPr sz="7200" dirty="0">
              <a:latin typeface="Times New Roman"/>
              <a:cs typeface="Times New Roman"/>
            </a:endParaRPr>
          </a:p>
          <a:p>
            <a:pPr marR="175895"/>
            <a:endParaRPr lang="en-US" sz="3200" spc="-10" dirty="0" smtClean="0">
              <a:solidFill>
                <a:srgbClr val="231F20"/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R="175895"/>
            <a:r>
              <a:rPr sz="3200" spc="-1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sz="3200" spc="-10" dirty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Ptc</a:t>
            </a:r>
            <a:r>
              <a:rPr sz="3200" dirty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sz="3200" spc="-20" dirty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sz="3200" spc="-10" dirty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</a:t>
            </a:r>
            <a:r>
              <a:rPr sz="3200" dirty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f</a:t>
            </a:r>
            <a:r>
              <a:rPr sz="3200" spc="-20" dirty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sz="3200" spc="-10" dirty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(fro</a:t>
            </a:r>
            <a:r>
              <a:rPr sz="3200" dirty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m</a:t>
            </a:r>
            <a:r>
              <a:rPr sz="3200" spc="-20" dirty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sz="3200" spc="-10" dirty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classica</a:t>
            </a:r>
            <a:r>
              <a:rPr sz="3200" dirty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l</a:t>
            </a:r>
            <a:r>
              <a:rPr sz="3200" spc="-20" dirty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sz="3200" spc="-10" dirty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</a:t>
            </a:r>
            <a:r>
              <a:rPr sz="3200" spc="-15" dirty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</a:t>
            </a:r>
            <a:r>
              <a:rPr sz="3200" spc="-10" dirty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inese</a:t>
            </a:r>
            <a:r>
              <a:rPr sz="3200" dirty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</a:t>
            </a:r>
            <a:r>
              <a:rPr sz="3200" spc="-20" dirty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sz="3200" spc="-10" dirty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roughl</a:t>
            </a:r>
            <a:r>
              <a:rPr sz="3200" dirty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</a:t>
            </a:r>
            <a:r>
              <a:rPr sz="3200" spc="-20" dirty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sz="3200" spc="-1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equivalent</a:t>
            </a:r>
            <a:r>
              <a:rPr lang="zh-TW" altLang="en-US" sz="3200" spc="-1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the modern Chinese</a:t>
            </a:r>
            <a:r>
              <a:rPr lang="en-US" altLang="zh-TW" sz="3200" spc="-1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928695"/>
            <a:ext cx="433705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II-17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劇情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jùqíng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93890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stor</a:t>
            </a:r>
            <a:r>
              <a:rPr sz="3200" spc="-210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plot, storyline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II-18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導演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dǎoyǎn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5013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director (movies)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554720" cy="55297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II-19</a:t>
            </a:r>
            <a:endParaRPr sz="3000" dirty="0">
              <a:latin typeface="Times New Roman"/>
              <a:cs typeface="Times New Roman"/>
            </a:endParaRPr>
          </a:p>
          <a:p>
            <a:pPr marR="16891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所</a:t>
            </a:r>
            <a:endParaRPr sz="14800" dirty="0">
              <a:latin typeface="標楷體"/>
              <a:cs typeface="標楷體"/>
            </a:endParaRPr>
          </a:p>
          <a:p>
            <a:pPr marR="16891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suǒ</a:t>
            </a:r>
            <a:endParaRPr sz="7200" dirty="0">
              <a:latin typeface="Times New Roman"/>
              <a:cs typeface="Times New Roman"/>
            </a:endParaRPr>
          </a:p>
          <a:p>
            <a:pPr marR="169545"/>
            <a:endParaRPr lang="en-US" sz="3200" dirty="0" smtClean="0">
              <a:solidFill>
                <a:srgbClr val="231F20"/>
              </a:solidFill>
              <a:latin typeface="Times New Roman"/>
              <a:cs typeface="Times New Roman"/>
            </a:endParaRPr>
          </a:p>
          <a:p>
            <a:pPr marR="169545"/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Ptc) a verbal marker (marking what comes after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as</a:t>
            </a:r>
            <a:r>
              <a:rPr lang="en-US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a verb)</a:t>
            </a:r>
            <a:endParaRPr lang="en-US" altLang="zh-TW" sz="3200" dirty="0" smtClean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II-20</a:t>
            </a:r>
            <a:endParaRPr sz="3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紅</a:t>
            </a:r>
            <a:endParaRPr sz="14800">
              <a:latin typeface="標楷體"/>
              <a:cs typeface="標楷體"/>
            </a:endParaRPr>
          </a:p>
          <a:p>
            <a:pPr marL="381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hóng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0293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popular (of an actress or singer)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II-21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明星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míngxīng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539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movie stars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II-22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演技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yǎnjì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447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acting skills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I-5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打扮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dǎbàn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5248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put on makeup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II-23</a:t>
            </a:r>
            <a:endParaRPr sz="300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得</a:t>
            </a:r>
            <a:endParaRPr sz="1480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dé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5173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(Vpt) to get, obtain, receive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II-24</a:t>
            </a:r>
            <a:endParaRPr sz="3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獎</a:t>
            </a:r>
            <a:endParaRPr sz="14800">
              <a:latin typeface="標楷體"/>
              <a:cs typeface="標楷體"/>
            </a:endParaRPr>
          </a:p>
          <a:p>
            <a:pPr marL="381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jiǎng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6840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award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350317" y="942851"/>
            <a:ext cx="658749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II-25</a:t>
            </a:r>
            <a:endParaRPr sz="3000">
              <a:latin typeface="Times New Roman"/>
              <a:cs typeface="Times New Roman"/>
            </a:endParaRPr>
          </a:p>
          <a:p>
            <a:pPr marR="213614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廣場</a:t>
            </a:r>
            <a:endParaRPr sz="14800">
              <a:latin typeface="標楷體"/>
              <a:cs typeface="標楷體"/>
            </a:endParaRPr>
          </a:p>
          <a:p>
            <a:pPr marR="21355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guǎngchǎng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5487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plaza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II-26</a:t>
            </a:r>
            <a:endParaRPr sz="300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或</a:t>
            </a:r>
            <a:endParaRPr sz="1480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huò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5271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(Conj) or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II-27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仔細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zǐxì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4348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carefull</a:t>
            </a:r>
            <a:r>
              <a:rPr sz="3200" spc="-210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attentively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II-28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留意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liúyì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0305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(Vst) to pay attention to, take note of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II-29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處處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chùchù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9933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everywhere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II-30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滿足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mǎnzú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415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(Vst) to satisfy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II-31</a:t>
            </a:r>
            <a:endParaRPr sz="3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豐盛</a:t>
            </a:r>
            <a:endParaRPr sz="14800">
              <a:latin typeface="標楷體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fēngshèng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30403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sumptuous, abundant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49300" y="1989799"/>
            <a:ext cx="7645400" cy="29057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12000" dirty="0">
                <a:solidFill>
                  <a:srgbClr val="231F20"/>
                </a:solidFill>
                <a:latin typeface="標楷體"/>
                <a:cs typeface="標楷體"/>
              </a:rPr>
              <a:t>國家戲劇院</a:t>
            </a:r>
            <a:endParaRPr sz="12000">
              <a:latin typeface="標楷體"/>
              <a:cs typeface="標楷體"/>
            </a:endParaRPr>
          </a:p>
          <a:p>
            <a:pPr algn="ctr">
              <a:lnSpc>
                <a:spcPct val="100000"/>
              </a:lnSpc>
              <a:spcBef>
                <a:spcPts val="2060"/>
              </a:spcBef>
              <a:tabLst>
                <a:tab pos="27178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Guójiā	Xìjùyuàn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27603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National</a:t>
            </a:r>
            <a:r>
              <a:rPr sz="3200" spc="-6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Theater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II-32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0389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I-6</a:t>
            </a:r>
            <a:endParaRPr sz="3000">
              <a:latin typeface="Times New Roman"/>
              <a:cs typeface="Times New Roman"/>
            </a:endParaRPr>
          </a:p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音樂廳</a:t>
            </a:r>
            <a:endParaRPr sz="14800">
              <a:latin typeface="標楷體"/>
              <a:cs typeface="標楷體"/>
            </a:endParaRPr>
          </a:p>
          <a:p>
            <a:pPr marR="13658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yīnyuètīng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704532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music hall, concert hall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dirty="0" smtClean="0">
                <a:solidFill>
                  <a:srgbClr val="231F20"/>
                </a:solidFill>
                <a:latin typeface="標楷體"/>
                <a:cs typeface="標楷體"/>
              </a:rPr>
              <a:t>廳</a:t>
            </a:r>
            <a:r>
              <a:rPr sz="3200" spc="-800" dirty="0" smtClean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-tīng, hall)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雲門舞集</a:t>
            </a:r>
          </a:p>
          <a:p>
            <a:pPr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Yúnmén</a:t>
            </a:r>
            <a:r>
              <a:rPr sz="7200" spc="-13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Wǔjí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43630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Cloud Gate Dance</a:t>
            </a:r>
            <a:r>
              <a:rPr sz="3200" spc="-6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Theatre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II-33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49300" y="1989799"/>
            <a:ext cx="7645400" cy="29057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12000" dirty="0">
                <a:solidFill>
                  <a:srgbClr val="231F20"/>
                </a:solidFill>
                <a:latin typeface="標楷體"/>
                <a:cs typeface="標楷體"/>
              </a:rPr>
              <a:t>國家音樂廳</a:t>
            </a:r>
            <a:endParaRPr sz="12000">
              <a:latin typeface="標楷體"/>
              <a:cs typeface="標楷體"/>
            </a:endParaRPr>
          </a:p>
          <a:p>
            <a:pPr algn="ctr">
              <a:lnSpc>
                <a:spcPct val="100000"/>
              </a:lnSpc>
              <a:spcBef>
                <a:spcPts val="2060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Guójiā</a:t>
            </a:r>
            <a:r>
              <a:rPr sz="7200" spc="-270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Yīnyuètīng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361505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National Concert Hall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II-34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金馬影展</a:t>
            </a:r>
          </a:p>
          <a:p>
            <a:pPr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Jīnmǎ</a:t>
            </a:r>
            <a:r>
              <a:rPr sz="7200" spc="-270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Yǐngzhǎn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45523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Golden Horse Film Festival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II-35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II-36</a:t>
            </a:r>
            <a:endParaRPr sz="300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現代舞</a:t>
            </a:r>
            <a:endParaRPr sz="14800">
              <a:latin typeface="標楷體"/>
              <a:cs typeface="標楷體"/>
            </a:endParaRPr>
          </a:p>
          <a:p>
            <a:pPr marR="1525270" algn="ctr">
              <a:lnSpc>
                <a:spcPct val="100000"/>
              </a:lnSpc>
              <a:spcBef>
                <a:spcPts val="655"/>
              </a:spcBef>
              <a:tabLst>
                <a:tab pos="29203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xiàndài	wǔ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23164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modern dance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65300" y="605299"/>
            <a:ext cx="5613400" cy="3073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sz="11000" dirty="0">
                <a:solidFill>
                  <a:srgbClr val="231F20"/>
                </a:solidFill>
                <a:latin typeface="標楷體"/>
                <a:cs typeface="標楷體"/>
              </a:rPr>
              <a:t>無人不知 無人不曉</a:t>
            </a:r>
            <a:endParaRPr sz="11000">
              <a:latin typeface="標楷體"/>
              <a:cs typeface="標楷體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84899" y="5745018"/>
            <a:ext cx="20574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known to all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subTitle" idx="4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7170"/>
              </a:lnSpc>
              <a:tabLst>
                <a:tab pos="2106930" algn="l"/>
                <a:tab pos="3990975" algn="l"/>
                <a:tab pos="6085205" algn="l"/>
              </a:tabLst>
            </a:pPr>
            <a:r>
              <a:rPr dirty="0"/>
              <a:t>wúrén	bùzhī	wúrén	bùxiǎo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II-37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49300" y="2129498"/>
            <a:ext cx="7645400" cy="1270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1990"/>
              </a:lnSpc>
            </a:pPr>
            <a:r>
              <a:rPr sz="10000" dirty="0">
                <a:solidFill>
                  <a:srgbClr val="231F20"/>
                </a:solidFill>
                <a:latin typeface="標楷體"/>
                <a:cs typeface="標楷體"/>
              </a:rPr>
              <a:t>百聞不如一見</a:t>
            </a:r>
            <a:endParaRPr sz="10000">
              <a:latin typeface="標楷體"/>
              <a:cs typeface="標楷體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3967923"/>
            <a:ext cx="8354301" cy="24929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58495">
              <a:lnSpc>
                <a:spcPct val="100000"/>
              </a:lnSpc>
              <a:tabLst>
                <a:tab pos="3528060" algn="l"/>
                <a:tab pos="543242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bǎiwén	bùrú	yíjiàn</a:t>
            </a:r>
            <a:endParaRPr sz="7200" dirty="0">
              <a:latin typeface="Times New Roman"/>
              <a:cs typeface="Times New Roman"/>
            </a:endParaRPr>
          </a:p>
          <a:p>
            <a:pPr marL="12700">
              <a:lnSpc>
                <a:spcPts val="3600"/>
              </a:lnSpc>
            </a:pPr>
            <a:endParaRPr lang="en-US" sz="3200" dirty="0" smtClean="0">
              <a:solidFill>
                <a:srgbClr val="231F20"/>
              </a:solidFill>
              <a:latin typeface="Times New Roman"/>
              <a:cs typeface="Times New Roman"/>
            </a:endParaRPr>
          </a:p>
          <a:p>
            <a:pPr marL="12700">
              <a:lnSpc>
                <a:spcPts val="36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seeing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it once is better than hearing about it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a</a:t>
            </a:r>
            <a:r>
              <a:rPr lang="en-US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hundred times</a:t>
            </a:r>
            <a:endParaRPr lang="en-US" altLang="zh-TW" sz="3200" dirty="0" smtClean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II-38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II-39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老街</a:t>
            </a:r>
            <a:endParaRPr sz="1480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lǎojiē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15271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old street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街頭藝術</a:t>
            </a:r>
          </a:p>
          <a:p>
            <a:pPr algn="ctr">
              <a:lnSpc>
                <a:spcPct val="100000"/>
              </a:lnSpc>
              <a:spcBef>
                <a:spcPts val="655"/>
              </a:spcBef>
              <a:tabLst>
                <a:tab pos="231203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jiētóu	yìshù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14363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street art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II-40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裝置藝術</a:t>
            </a:r>
          </a:p>
          <a:p>
            <a:pPr algn="ctr">
              <a:lnSpc>
                <a:spcPct val="100000"/>
              </a:lnSpc>
              <a:spcBef>
                <a:spcPts val="655"/>
              </a:spcBef>
              <a:tabLst>
                <a:tab pos="39871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zhuāngzhì	yìshù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23622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installation art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II-41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II-42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填飽</a:t>
            </a:r>
            <a:endParaRPr sz="1480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tiánbǎo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2791460" cy="4445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to ﬁll on</a:t>
            </a:r>
            <a:r>
              <a:rPr sz="4800" spc="-7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e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’</a:t>
            </a: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s belly</a:t>
            </a:r>
            <a:endParaRPr sz="4800" baseline="1736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I-7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表演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biǎoyǎn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0927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(N/V) performance; to perform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口腹之慾</a:t>
            </a:r>
          </a:p>
          <a:p>
            <a:pPr algn="ctr">
              <a:lnSpc>
                <a:spcPct val="100000"/>
              </a:lnSpc>
              <a:spcBef>
                <a:spcPts val="655"/>
              </a:spcBef>
              <a:tabLst>
                <a:tab pos="23615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kǒufù	zhīyù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4088129" cy="4445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the desire of on</a:t>
            </a:r>
            <a:r>
              <a:rPr sz="4800" spc="-7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e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’</a:t>
            </a: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s palate</a:t>
            </a:r>
            <a:endParaRPr sz="4800" baseline="1736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II-43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I-8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整齊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zhěngqí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5265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neat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</TotalTime>
  <Words>744</Words>
  <Application>Microsoft Office PowerPoint</Application>
  <PresentationFormat>如螢幕大小 (4:3)</PresentationFormat>
  <Paragraphs>326</Paragraphs>
  <Slides>80</Slides>
  <Notes>80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80</vt:i4>
      </vt:variant>
    </vt:vector>
  </HeadingPairs>
  <TitlesOfParts>
    <vt:vector size="86" baseType="lpstr">
      <vt:lpstr>Yu Gothic UI Semibold</vt:lpstr>
      <vt:lpstr>新細明體</vt:lpstr>
      <vt:lpstr>標楷體</vt:lpstr>
      <vt:lpstr>Calibri</vt:lpstr>
      <vt:lpstr>Times New Roman</vt:lpstr>
      <vt:lpstr>Office Theme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雲門舞集 Yúnmén Wǔjí</vt:lpstr>
      <vt:lpstr>PowerPoint 簡報</vt:lpstr>
      <vt:lpstr>金馬影展 Jīnmǎ Yǐngzhǎn</vt:lpstr>
      <vt:lpstr>PowerPoint 簡報</vt:lpstr>
      <vt:lpstr>PowerPoint 簡報</vt:lpstr>
      <vt:lpstr>PowerPoint 簡報</vt:lpstr>
      <vt:lpstr>PowerPoint 簡報</vt:lpstr>
      <vt:lpstr>街頭藝術 jiētóu yìshù</vt:lpstr>
      <vt:lpstr>裝置藝術 zhuāngzhì yìshù</vt:lpstr>
      <vt:lpstr>PowerPoint 簡報</vt:lpstr>
      <vt:lpstr>口腹之慾 kǒufù zhīyù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cp:lastModifiedBy>Windows 使用者</cp:lastModifiedBy>
  <cp:revision>5</cp:revision>
  <dcterms:created xsi:type="dcterms:W3CDTF">2017-05-22T09:07:16Z</dcterms:created>
  <dcterms:modified xsi:type="dcterms:W3CDTF">2017-05-22T02:02:14Z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2017-05-22T00:00:00Z</vt:filetime>
  </property>
  <property fmtid="{D5CDD505-2E9C-101B-9397-08002B2CF9AE}" pid="3" name="LastSaved">
    <vt:filetime>2017-05-22T00:00:00Z</vt:filetime>
  </property>
</Properties>
</file>